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72" r:id="rId9"/>
    <p:sldId id="261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33"/>
    <a:srgbClr val="EC75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6B3DD-4F79-4781-A88E-9DC102DF3613}" type="datetimeFigureOut">
              <a:rPr lang="fr-FR" smtClean="0"/>
              <a:pPr/>
              <a:t>12/12/2018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418A5-8D6D-43CD-9422-320F4E2FD1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FC4442E-75D1-4CE1-A68E-24EEDD3D2DF9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D683D-6CDD-4923-A40B-7BFE0033EB86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042CD0-08EB-4F64-A34A-1A66632E73F8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2C47A-F2B6-46DA-BB88-FCBA36F642B4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38E9-FEF8-4205-8DD2-F1C359536617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D2496B-AD92-4771-A0A9-0D81F15FC3FA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A3FD6B4-A617-462E-888B-378FBE9D5A61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37AF-2E2B-40B2-A709-C30AA4E4BC0D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DF2E-52B1-4AE6-87F6-E793D81F765B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3B3F-E50F-49E4-B75E-49F7171439B3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E282B9-2E2C-42B3-9256-778CC738F4F6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DCC8F2-60A4-4874-B258-9CA803231DC1}" type="datetime1">
              <a:rPr lang="fr-FR" smtClean="0"/>
              <a:pPr/>
              <a:t>12/12/2018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80EE1C-C5E4-4933-A823-371D31FF24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>AGREMENT   TIR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496944" cy="2448272"/>
          </a:xfrm>
        </p:spPr>
        <p:txBody>
          <a:bodyPr>
            <a:normAutofit fontScale="77500" lnSpcReduction="20000"/>
          </a:bodyPr>
          <a:lstStyle/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endParaRPr lang="fr-FR" dirty="0"/>
          </a:p>
          <a:p>
            <a:r>
              <a:rPr lang="fr-FR" b="1" dirty="0"/>
              <a:t>Référence Manuel TIR de l’Association garante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83568" y="6237312"/>
            <a:ext cx="838200" cy="381000"/>
          </a:xfrm>
        </p:spPr>
        <p:txBody>
          <a:bodyPr/>
          <a:lstStyle/>
          <a:p>
            <a:fld id="{6580EE1C-C5E4-4933-A823-371D31FF24B8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7086600" y="6021288"/>
            <a:ext cx="2057400" cy="685800"/>
          </a:xfrm>
        </p:spPr>
        <p:txBody>
          <a:bodyPr/>
          <a:lstStyle/>
          <a:p>
            <a:r>
              <a:rPr lang="fr-FR" sz="1050" dirty="0" smtClean="0"/>
              <a:t>2018</a:t>
            </a: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fr-FR" sz="3100" dirty="0" smtClean="0"/>
              <a:t/>
            </a:r>
            <a:br>
              <a:rPr lang="fr-FR" sz="3100" dirty="0" smtClean="0"/>
            </a:br>
            <a:r>
              <a:rPr lang="fr-FR" sz="3100" dirty="0" smtClean="0"/>
              <a:t>Avis de la Commission d’habilitation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 marL="0">
              <a:buNone/>
            </a:pPr>
            <a:r>
              <a:rPr lang="fr-FR" sz="1800" dirty="0" smtClean="0"/>
              <a:t>Après réception de l’accord de la DGDDI, et celui de l’assureur ou présentation de la caution bancaire, la Commission rend son avis.</a:t>
            </a:r>
          </a:p>
          <a:p>
            <a:pPr>
              <a:buFont typeface="Wingdings" pitchFamily="2" charset="2"/>
              <a:buChar char="Ø"/>
            </a:pPr>
            <a:endParaRPr lang="fr-FR" sz="1800" dirty="0" smtClean="0"/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Si positif, l’AFTRI transmet </a:t>
            </a:r>
            <a:r>
              <a:rPr lang="fr-FR" sz="1800" dirty="0"/>
              <a:t>à l’entreprise :</a:t>
            </a:r>
          </a:p>
          <a:p>
            <a:pPr lvl="1">
              <a:buFont typeface="Wingdings" pitchFamily="2" charset="2"/>
              <a:buChar char="§"/>
            </a:pPr>
            <a:r>
              <a:rPr lang="fr-FR" sz="1800" dirty="0" smtClean="0"/>
              <a:t>Un courrier confirmant l’accord de la Commission</a:t>
            </a:r>
            <a:endParaRPr lang="fr-FR" sz="1800" dirty="0"/>
          </a:p>
          <a:p>
            <a:pPr lvl="1">
              <a:buFont typeface="Wingdings" pitchFamily="2" charset="2"/>
              <a:buChar char="§"/>
            </a:pPr>
            <a:r>
              <a:rPr lang="fr-FR" sz="1800" dirty="0" smtClean="0"/>
              <a:t>La déclaration </a:t>
            </a:r>
            <a:r>
              <a:rPr lang="fr-FR" sz="1800" dirty="0"/>
              <a:t>d’engagement (IRU)à compléter</a:t>
            </a:r>
          </a:p>
          <a:p>
            <a:pPr lvl="1">
              <a:buFont typeface="Wingdings" pitchFamily="2" charset="2"/>
              <a:buChar char="§"/>
            </a:pPr>
            <a:r>
              <a:rPr lang="fr-FR" sz="1800" dirty="0" smtClean="0"/>
              <a:t>La demande de garantie à l’AFTRI</a:t>
            </a:r>
            <a:endParaRPr lang="fr-FR" sz="1800" dirty="0"/>
          </a:p>
          <a:p>
            <a:pPr lvl="1">
              <a:buFont typeface="Wingdings" pitchFamily="2" charset="2"/>
              <a:buChar char="§"/>
            </a:pPr>
            <a:r>
              <a:rPr lang="fr-FR" sz="1800" dirty="0" smtClean="0"/>
              <a:t>Le manuel  </a:t>
            </a:r>
            <a:r>
              <a:rPr lang="fr-FR" sz="1800" dirty="0"/>
              <a:t>IRU du </a:t>
            </a:r>
            <a:r>
              <a:rPr lang="fr-FR" sz="1800" dirty="0" smtClean="0"/>
              <a:t>titulaire</a:t>
            </a:r>
            <a:endParaRPr lang="fr-FR" sz="1800" dirty="0"/>
          </a:p>
          <a:p>
            <a:pPr lvl="1">
              <a:buFont typeface="Wingdings" pitchFamily="2" charset="2"/>
              <a:buChar char="§"/>
            </a:pPr>
            <a:r>
              <a:rPr lang="fr-FR" sz="1800" dirty="0" smtClean="0"/>
              <a:t>Les mesures </a:t>
            </a:r>
            <a:r>
              <a:rPr lang="fr-FR" sz="1800" dirty="0"/>
              <a:t>de </a:t>
            </a:r>
            <a:r>
              <a:rPr lang="fr-FR" sz="1800" dirty="0" smtClean="0"/>
              <a:t>prévention de l’IRU</a:t>
            </a:r>
            <a:endParaRPr lang="fr-FR" sz="18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Finalisation du dossier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fr-FR" sz="18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1800" dirty="0" smtClean="0"/>
              <a:t>Après réception du dossier final de l’entreprise, l’AFTRI crée dans sa base un numéro d’identification unique appelé numéro du titulaire : </a:t>
            </a:r>
          </a:p>
          <a:p>
            <a:pPr algn="ctr">
              <a:buNone/>
            </a:pPr>
            <a:r>
              <a:rPr lang="fr-FR" sz="1800" dirty="0" smtClean="0"/>
              <a:t>19/FR/3 chiffres</a:t>
            </a:r>
          </a:p>
          <a:p>
            <a:pPr algn="ctr">
              <a:buNone/>
            </a:pPr>
            <a:endParaRPr lang="fr-FR" sz="1000" dirty="0" smtClean="0"/>
          </a:p>
          <a:p>
            <a:pPr algn="just">
              <a:buNone/>
            </a:pPr>
            <a:r>
              <a:rPr lang="fr-FR" sz="1800" dirty="0" smtClean="0"/>
              <a:t>     Ce numéro du titulaire est son numéro d’identifiant dans la base IRU connecté à l’ensemble des systèmes électroniques douaniers (notamment le NSTI- application de transit douanier).</a:t>
            </a:r>
          </a:p>
          <a:p>
            <a:pPr lvl="1" algn="just">
              <a:buNone/>
            </a:pPr>
            <a:endParaRPr lang="fr-FR" sz="18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1800" dirty="0" smtClean="0"/>
              <a:t>Communication du numéro du titulaire à :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DGDDI</a:t>
            </a:r>
          </a:p>
          <a:p>
            <a:pPr lvl="1" algn="just">
              <a:buFont typeface="Wingdings" pitchFamily="2" charset="2"/>
              <a:buChar char="§"/>
            </a:pPr>
            <a:r>
              <a:rPr lang="fr-FR" sz="1800" dirty="0" smtClean="0"/>
              <a:t>Entreprise</a:t>
            </a:r>
          </a:p>
          <a:p>
            <a:pPr lvl="1" algn="just">
              <a:buFont typeface="Wingdings" pitchFamily="2" charset="2"/>
              <a:buChar char="§"/>
            </a:pPr>
            <a:endParaRPr lang="fr-FR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14096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Délai total : 4 semaines en moyenne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1052736"/>
            <a:ext cx="539552" cy="216024"/>
          </a:xfrm>
          <a:solidFill>
            <a:srgbClr val="CC6600"/>
          </a:solidFill>
        </p:spPr>
        <p:txBody>
          <a:bodyPr>
            <a:noAutofit/>
          </a:bodyPr>
          <a:lstStyle/>
          <a:p>
            <a:fld id="{6580EE1C-C5E4-4933-A823-371D31FF24B8}" type="slidenum">
              <a:rPr lang="fr-FR" sz="1200" smtClean="0">
                <a:solidFill>
                  <a:schemeClr val="bg1"/>
                </a:solidFill>
              </a:rPr>
              <a:pPr/>
              <a:t>12</a:t>
            </a:fld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052736"/>
            <a:ext cx="8532440" cy="216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 fontScale="90000"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1300" dirty="0" smtClean="0"/>
              <a:t/>
            </a:r>
            <a:br>
              <a:rPr lang="fr-FR" sz="1300" dirty="0" smtClean="0"/>
            </a:br>
            <a:r>
              <a:rPr lang="fr-FR" sz="2800" b="1" dirty="0" smtClean="0"/>
              <a:t> TIR - Transit International du Transport Routier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sz="31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fld id="{6580EE1C-C5E4-4933-A823-371D31FF24B8}" type="slidenum">
              <a:rPr lang="fr-FR" sz="4800" smtClean="0"/>
              <a:pPr/>
              <a:t>2</a:t>
            </a:fld>
            <a:endParaRPr lang="fr-FR" sz="4800" dirty="0" smtClean="0"/>
          </a:p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8153400" cy="396314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fr-FR" sz="1800" b="1" dirty="0" smtClean="0"/>
              <a:t>TIR</a:t>
            </a:r>
            <a:r>
              <a:rPr lang="fr-FR" sz="1800" dirty="0" smtClean="0"/>
              <a:t> : </a:t>
            </a:r>
          </a:p>
          <a:p>
            <a:pPr algn="l">
              <a:buNone/>
            </a:pPr>
            <a:endParaRPr lang="fr-FR" sz="1000" dirty="0" smtClean="0"/>
          </a:p>
          <a:p>
            <a:pPr marL="0" algn="l">
              <a:lnSpc>
                <a:spcPct val="200000"/>
              </a:lnSpc>
              <a:buNone/>
            </a:pPr>
            <a:r>
              <a:rPr lang="fr-FR" sz="1800" dirty="0" smtClean="0"/>
              <a:t>Système de transit global qui permet aux marchandises de transiter depuis un pays d’origine vers un pays de destination.</a:t>
            </a:r>
            <a:endParaRPr lang="fr-FR" sz="18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755576" y="3717032"/>
            <a:ext cx="7772400" cy="8939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539552" y="4941168"/>
            <a:ext cx="8352928" cy="103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Conditions d’accès au régime TIR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3933056"/>
            <a:ext cx="8229600" cy="1184995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(annexe 9 de la Convention TIR)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/>
              <a:t>Demande d’agrément de l’entreprise au régime TIR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sz="1800" dirty="0" smtClean="0"/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Lors du premier contact avec l’entreprise, l’AFTRI vérifie les éléments suivants :</a:t>
            </a:r>
          </a:p>
          <a:p>
            <a:pPr>
              <a:buNone/>
            </a:pPr>
            <a:endParaRPr lang="fr-FR" sz="1800" dirty="0"/>
          </a:p>
          <a:p>
            <a:pPr lvl="1">
              <a:buFont typeface="Wingdings" pitchFamily="2" charset="2"/>
              <a:buChar char="Ä"/>
            </a:pPr>
            <a:r>
              <a:rPr lang="fr-FR" sz="1800" dirty="0" smtClean="0"/>
              <a:t>Si l’entreprise est habilitée à exécuter des transports routiers internationaux</a:t>
            </a:r>
          </a:p>
          <a:p>
            <a:pPr lvl="1">
              <a:buNone/>
            </a:pPr>
            <a:r>
              <a:rPr lang="fr-FR" sz="1800" dirty="0" smtClean="0"/>
              <a:t>et</a:t>
            </a:r>
            <a:endParaRPr lang="fr-FR" sz="1800" dirty="0"/>
          </a:p>
          <a:p>
            <a:pPr lvl="1">
              <a:buFont typeface="Wingdings" pitchFamily="2" charset="2"/>
              <a:buChar char="Ä"/>
            </a:pPr>
            <a:r>
              <a:rPr lang="fr-FR" sz="1800" dirty="0" smtClean="0"/>
              <a:t>Si le ou les véhicules qui vont transporter la marchandise sont agréés </a:t>
            </a:r>
            <a:r>
              <a:rPr lang="fr-FR" sz="1800" dirty="0"/>
              <a:t>TIR par la Douane</a:t>
            </a:r>
          </a:p>
          <a:p>
            <a:pPr>
              <a:buNone/>
            </a:pPr>
            <a:r>
              <a:rPr lang="fr-FR" sz="1800" dirty="0"/>
              <a:t> </a:t>
            </a: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Font typeface="Wingdings" pitchFamily="2" charset="2"/>
              <a:buChar char="Ø"/>
            </a:pPr>
            <a:r>
              <a:rPr lang="fr-FR" sz="1800" dirty="0" smtClean="0"/>
              <a:t>L ’AFTRI adresse sous format électronique à l’entreprise la </a:t>
            </a:r>
            <a:r>
              <a:rPr lang="fr-FR" sz="1800" dirty="0"/>
              <a:t>documentation relative au régime </a:t>
            </a:r>
            <a:r>
              <a:rPr lang="fr-FR" sz="1800" dirty="0" smtClean="0"/>
              <a:t>TIR</a:t>
            </a:r>
          </a:p>
          <a:p>
            <a:pPr algn="r">
              <a:buFont typeface="Wingdings 2" pitchFamily="18" charset="2"/>
              <a:buChar char=""/>
            </a:pPr>
            <a:endParaRPr lang="fr-FR" sz="18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latin typeface="+mn-lt"/>
              </a:rPr>
              <a:t>Réception de la </a:t>
            </a:r>
            <a:r>
              <a:rPr lang="fr-FR" sz="2800" b="1" dirty="0" smtClean="0">
                <a:latin typeface="+mn-lt"/>
              </a:rPr>
              <a:t>demande</a:t>
            </a:r>
            <a:endParaRPr lang="fr-FR" sz="2800" b="1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sz="1800" dirty="0" smtClean="0"/>
              <a:t>Pour l’instruction </a:t>
            </a:r>
            <a:r>
              <a:rPr lang="fr-FR" sz="1800" dirty="0"/>
              <a:t>du </a:t>
            </a:r>
            <a:r>
              <a:rPr lang="fr-FR" sz="1800" dirty="0" smtClean="0"/>
              <a:t>dossier, l’entreprise fournit à l’AFTRI les documents suivants :</a:t>
            </a:r>
          </a:p>
          <a:p>
            <a:pPr>
              <a:buNone/>
            </a:pPr>
            <a:endParaRPr lang="fr-FR" sz="18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Le questionnaire TIR sur les activités de l’entreprise</a:t>
            </a:r>
            <a:endParaRPr lang="fr-FR" sz="18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Le bilan comptable et la liasse fiscale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L’inscription au registre des transporteurs (vérifier si nous l’avons dans les dossiers)</a:t>
            </a:r>
            <a:endParaRPr lang="fr-FR" sz="1800" dirty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Le K </a:t>
            </a:r>
            <a:r>
              <a:rPr lang="fr-FR" sz="1800" dirty="0"/>
              <a:t>bis </a:t>
            </a:r>
            <a:r>
              <a:rPr lang="fr-FR" sz="1800" dirty="0" smtClean="0"/>
              <a:t>pour le transport pour compte </a:t>
            </a:r>
            <a:r>
              <a:rPr lang="fr-FR" sz="1800" dirty="0"/>
              <a:t>propre 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La copie de la licence </a:t>
            </a:r>
            <a:r>
              <a:rPr lang="fr-FR" sz="1800" dirty="0"/>
              <a:t>communautaire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La liste </a:t>
            </a:r>
            <a:r>
              <a:rPr lang="fr-FR" sz="1800" dirty="0"/>
              <a:t>des véhicules agréés TIR, éventuellement certificats </a:t>
            </a:r>
            <a:r>
              <a:rPr lang="fr-FR" sz="1800" dirty="0" smtClean="0"/>
              <a:t>d’agrément</a:t>
            </a:r>
            <a:endParaRPr lang="fr-FR" sz="18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r>
              <a:rPr lang="fr-FR" sz="3100" b="1" dirty="0" smtClean="0"/>
              <a:t>Vérification de la solvabilité de l’entreprise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 3" pitchFamily="18" charset="2"/>
              <a:buChar char=""/>
            </a:pPr>
            <a:r>
              <a:rPr lang="fr-FR" sz="1800" dirty="0" smtClean="0"/>
              <a:t>La Direction Financière</a:t>
            </a:r>
            <a:r>
              <a:rPr lang="fr-FR" sz="1800" dirty="0"/>
              <a:t>  </a:t>
            </a:r>
            <a:r>
              <a:rPr lang="fr-FR" sz="1800" dirty="0" smtClean="0"/>
              <a:t>de l’AFTRI</a:t>
            </a:r>
            <a:r>
              <a:rPr lang="fr-FR" sz="1800" dirty="0"/>
              <a:t> </a:t>
            </a:r>
            <a:r>
              <a:rPr lang="fr-FR" sz="1800" dirty="0" smtClean="0"/>
              <a:t> vérifie la solvabilité de l’entreprise à partir des éléments suivants:</a:t>
            </a:r>
          </a:p>
          <a:p>
            <a:pPr>
              <a:buNone/>
            </a:pPr>
            <a:endParaRPr lang="fr-FR" sz="18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Le montant des réserves </a:t>
            </a:r>
            <a:r>
              <a:rPr lang="fr-FR" sz="1800" dirty="0"/>
              <a:t>et capitaux </a:t>
            </a:r>
            <a:r>
              <a:rPr lang="fr-FR" sz="1800" dirty="0" smtClean="0"/>
              <a:t>propres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Le compte de résultat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La progression des ventes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800" dirty="0" smtClean="0"/>
              <a:t>Le taux </a:t>
            </a:r>
            <a:r>
              <a:rPr lang="fr-FR" sz="1800" dirty="0"/>
              <a:t>d’endettement</a:t>
            </a:r>
          </a:p>
          <a:p>
            <a:pPr algn="ctr">
              <a:buNone/>
            </a:pPr>
            <a:endParaRPr lang="fr-FR" sz="1800" dirty="0" smtClean="0"/>
          </a:p>
          <a:p>
            <a:pPr algn="ctr">
              <a:buNone/>
            </a:pPr>
            <a:endParaRPr lang="fr-FR" sz="1800" dirty="0" smtClean="0"/>
          </a:p>
          <a:p>
            <a:pPr>
              <a:buFont typeface="Wingdings 3" pitchFamily="18" charset="2"/>
              <a:buChar char="["/>
            </a:pPr>
            <a:r>
              <a:rPr lang="fr-FR" sz="1800" dirty="0" smtClean="0"/>
              <a:t>Notation </a:t>
            </a:r>
            <a:r>
              <a:rPr lang="fr-FR" sz="1800" dirty="0"/>
              <a:t>CODINF </a:t>
            </a:r>
            <a:endParaRPr lang="fr-FR" sz="1800" dirty="0" smtClean="0"/>
          </a:p>
          <a:p>
            <a:pPr algn="ctr">
              <a:buNone/>
            </a:pPr>
            <a:endParaRPr lang="fr-FR" sz="1800" dirty="0" smtClean="0"/>
          </a:p>
          <a:p>
            <a:pPr algn="ctr"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fr-FR" sz="3200" b="1" dirty="0"/>
              <a:t>Agrément </a:t>
            </a:r>
            <a:r>
              <a:rPr lang="fr-FR" sz="3200" b="1" dirty="0" smtClean="0"/>
              <a:t>Services </a:t>
            </a:r>
            <a:r>
              <a:rPr lang="fr-FR" sz="3200" b="1" dirty="0"/>
              <a:t>douaniers</a:t>
            </a: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2348880"/>
            <a:ext cx="3754760" cy="380588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000" b="1" dirty="0" smtClean="0"/>
              <a:t>L’AFTRI</a:t>
            </a:r>
            <a:r>
              <a:rPr lang="fr-FR" sz="1800" dirty="0" smtClean="0"/>
              <a:t> transmet à la DGDDI l’ensemble des documents communiqués par l’entreprise pour examen et enquête, et le formulaire FTH (Formulaire Type d’Habilitation)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148064" y="1772816"/>
            <a:ext cx="375476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fr-FR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7540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lang="fr-FR" sz="2000" b="1" dirty="0" smtClean="0"/>
              <a:t>La DGDDI </a:t>
            </a:r>
            <a:r>
              <a:rPr lang="fr-FR" dirty="0" smtClean="0"/>
              <a:t>/ Bureau </a:t>
            </a:r>
            <a:r>
              <a:rPr lang="fr-FR" dirty="0" smtClean="0"/>
              <a:t>Politique de Dédouanement : Enquête </a:t>
            </a:r>
            <a:r>
              <a:rPr lang="fr-FR" dirty="0" smtClean="0"/>
              <a:t>sur l’entreprise à partir du dossier transmis par l’AFTRI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C7540"/>
              </a:buClr>
              <a:buSzPct val="60000"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La DGDDI transmet son avis à l’AFTRI :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Ä"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Agrément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TIR accepté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baseline="0" dirty="0" smtClean="0"/>
              <a:t>ou 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"/>
            </a:pPr>
            <a:r>
              <a:rPr lang="fr-FR" dirty="0" smtClean="0"/>
              <a:t>Agrément 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TIR refusé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lèche droite rayée 7"/>
          <p:cNvSpPr/>
          <p:nvPr/>
        </p:nvSpPr>
        <p:spPr>
          <a:xfrm>
            <a:off x="4067944" y="3861048"/>
            <a:ext cx="720080" cy="216024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rondir un rectangle avec un coin diagonal 8"/>
          <p:cNvSpPr/>
          <p:nvPr/>
        </p:nvSpPr>
        <p:spPr>
          <a:xfrm>
            <a:off x="1475656" y="1700808"/>
            <a:ext cx="1368152" cy="2880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rial Rounded MT Bold" pitchFamily="34" charset="0"/>
              </a:rPr>
              <a:t>AFTRI</a:t>
            </a:r>
            <a:endParaRPr lang="fr-FR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0" name="Arrondir un rectangle avec un coin diagonal 9"/>
          <p:cNvSpPr/>
          <p:nvPr/>
        </p:nvSpPr>
        <p:spPr>
          <a:xfrm>
            <a:off x="6444208" y="1700808"/>
            <a:ext cx="1368152" cy="2880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rial Rounded MT Bold" pitchFamily="34" charset="0"/>
              </a:rPr>
              <a:t>Douane</a:t>
            </a:r>
            <a:endParaRPr lang="fr-FR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12" name="Flèche droite rayée 11"/>
          <p:cNvSpPr/>
          <p:nvPr/>
        </p:nvSpPr>
        <p:spPr>
          <a:xfrm rot="10800000">
            <a:off x="4067944" y="5085184"/>
            <a:ext cx="792088" cy="216024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Garantie TIR : deux possibilités pour l’entreprise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endParaRPr lang="fr-FR" sz="1800" dirty="0" smtClean="0"/>
          </a:p>
          <a:p>
            <a:pPr marL="0" algn="just">
              <a:buNone/>
            </a:pPr>
            <a:r>
              <a:rPr lang="fr-FR" sz="1800" dirty="0" smtClean="0"/>
              <a:t>Par carnet TIR, le montant maximal de droits et taxes exigibles par les autorités douanières est de </a:t>
            </a:r>
            <a:r>
              <a:rPr lang="fr-FR" sz="1800" dirty="0" smtClean="0"/>
              <a:t>100 </a:t>
            </a:r>
            <a:r>
              <a:rPr lang="fr-FR" sz="1800" dirty="0" smtClean="0"/>
              <a:t>000 € (article 8 et annexe 9 de la Convention TIR).</a:t>
            </a:r>
          </a:p>
          <a:p>
            <a:pPr>
              <a:buNone/>
            </a:pPr>
            <a:r>
              <a:rPr lang="fr-FR" sz="1800" dirty="0" smtClean="0"/>
              <a:t>Une garantie d’admission doit être mise en place.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Deux possibilités :</a:t>
            </a:r>
          </a:p>
          <a:p>
            <a:pPr>
              <a:buNone/>
            </a:pPr>
            <a:endParaRPr lang="fr-FR" sz="1200" dirty="0" smtClean="0"/>
          </a:p>
          <a:p>
            <a:pPr>
              <a:buFont typeface="Wingdings 3" pitchFamily="18" charset="2"/>
              <a:buChar char="["/>
            </a:pPr>
            <a:r>
              <a:rPr lang="fr-FR" sz="1800" dirty="0" smtClean="0"/>
              <a:t>La mise en place d’une garantie via l’assureur de l’AFTRI</a:t>
            </a:r>
          </a:p>
          <a:p>
            <a:pPr>
              <a:buNone/>
            </a:pPr>
            <a:r>
              <a:rPr lang="fr-FR" sz="1200" dirty="0" smtClean="0"/>
              <a:t>OU</a:t>
            </a:r>
          </a:p>
          <a:p>
            <a:pPr>
              <a:buFont typeface="Wingdings 3" pitchFamily="18" charset="2"/>
              <a:buChar char="["/>
            </a:pPr>
            <a:r>
              <a:rPr lang="fr-FR" sz="1800" dirty="0" smtClean="0"/>
              <a:t>L’entreprise présente une caution bancaire émanant d’un organisme financier.</a:t>
            </a:r>
            <a:endParaRPr lang="fr-FR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Garantie </a:t>
            </a:r>
            <a:r>
              <a:rPr lang="fr-FR" sz="3100" dirty="0"/>
              <a:t>TIR via </a:t>
            </a:r>
            <a:r>
              <a:rPr lang="fr-FR" sz="3100" dirty="0" smtClean="0"/>
              <a:t>l’AFTRI et son assureur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580EE1C-C5E4-4933-A823-371D31FF24B8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2492896"/>
            <a:ext cx="3898776" cy="363326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1800" dirty="0" smtClean="0"/>
              <a:t>Si choix de l’assureur, l’AFTRI transmet le dossier pour avis.</a:t>
            </a:r>
          </a:p>
          <a:p>
            <a:pPr>
              <a:buFont typeface="Wingdings" pitchFamily="2" charset="2"/>
              <a:buChar char="Ø"/>
            </a:pPr>
            <a:endParaRPr lang="fr-FR" sz="1800" dirty="0" smtClean="0"/>
          </a:p>
          <a:p>
            <a:pPr>
              <a:buFont typeface="Wingdings" pitchFamily="2" charset="2"/>
              <a:buChar char="Ø"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004048" y="1844824"/>
            <a:ext cx="3898776" cy="445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Char char=""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3" pitchFamily="18" charset="2"/>
              <a:buChar char=""/>
              <a:tabLst/>
              <a:defRPr/>
            </a:pPr>
            <a:endParaRPr lang="fr-FR" dirty="0" smtClean="0"/>
          </a:p>
          <a:p>
            <a:pPr marL="285750" indent="-285750">
              <a:spcBef>
                <a:spcPct val="20000"/>
              </a:spcBef>
              <a:buClr>
                <a:srgbClr val="EC7540"/>
              </a:buClr>
              <a:buSzPct val="70000"/>
              <a:buFont typeface="Wingdings" pitchFamily="2" charset="2"/>
              <a:buChar char="Ø"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L’assureur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effectue son analyse de risque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050" baseline="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05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050" baseline="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050" baseline="0" dirty="0" smtClean="0"/>
          </a:p>
          <a:p>
            <a:pPr marL="285750" indent="-285750">
              <a:spcBef>
                <a:spcPct val="20000"/>
              </a:spcBef>
              <a:buClr>
                <a:srgbClr val="EC7540"/>
              </a:buClr>
              <a:buSzPct val="70000"/>
              <a:buFont typeface="Wingdings" pitchFamily="2" charset="2"/>
              <a:buChar char="Ø"/>
              <a:defRPr/>
            </a:pPr>
            <a:r>
              <a:rPr lang="fr-FR" baseline="0" dirty="0" smtClean="0"/>
              <a:t>Il</a:t>
            </a:r>
            <a:r>
              <a:rPr lang="fr-FR" dirty="0" smtClean="0"/>
              <a:t> transmet son accord ou désaccord par mail à l’AFTRI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Arrondir un rectangle avec un coin diagonal 5"/>
          <p:cNvSpPr/>
          <p:nvPr/>
        </p:nvSpPr>
        <p:spPr>
          <a:xfrm>
            <a:off x="1403648" y="1916832"/>
            <a:ext cx="1368152" cy="21602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rial Rounded MT Bold" pitchFamily="34" charset="0"/>
              </a:rPr>
              <a:t>AFTRI</a:t>
            </a:r>
            <a:endParaRPr lang="fr-FR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" name="Arrondir un rectangle avec un coin diagonal 6"/>
          <p:cNvSpPr/>
          <p:nvPr/>
        </p:nvSpPr>
        <p:spPr>
          <a:xfrm>
            <a:off x="6300192" y="1916832"/>
            <a:ext cx="1368152" cy="21602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Arial Rounded MT Bold" pitchFamily="34" charset="0"/>
              </a:rPr>
              <a:t>Assureur</a:t>
            </a:r>
            <a:endParaRPr lang="fr-FR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8" name="Flèche droite à entaille 7"/>
          <p:cNvSpPr/>
          <p:nvPr/>
        </p:nvSpPr>
        <p:spPr>
          <a:xfrm>
            <a:off x="4139952" y="2924944"/>
            <a:ext cx="792088" cy="216024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à entaille 8"/>
          <p:cNvSpPr/>
          <p:nvPr/>
        </p:nvSpPr>
        <p:spPr>
          <a:xfrm rot="10800000">
            <a:off x="4139952" y="4581128"/>
            <a:ext cx="792088" cy="216024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343</TotalTime>
  <Words>423</Words>
  <Application>Microsoft Office PowerPoint</Application>
  <PresentationFormat>Affichage à l'écran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Médian</vt:lpstr>
      <vt:lpstr>  AGREMENT   TIR  </vt:lpstr>
      <vt:lpstr>    TIR - Transit International du Transport Routier  </vt:lpstr>
      <vt:lpstr>Conditions d’accès au régime TIR</vt:lpstr>
      <vt:lpstr> Demande d’agrément de l’entreprise au régime TIR </vt:lpstr>
      <vt:lpstr>Réception de la demande</vt:lpstr>
      <vt:lpstr> Vérification de la solvabilité de l’entreprise </vt:lpstr>
      <vt:lpstr>Agrément Services douaniers</vt:lpstr>
      <vt:lpstr>Garantie TIR : deux possibilités pour l’entreprise</vt:lpstr>
      <vt:lpstr> Garantie TIR via l’AFTRI et son assureur </vt:lpstr>
      <vt:lpstr> Avis de la Commission d’habilitation </vt:lpstr>
      <vt:lpstr>Finalisation du dossier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AGREMENT TIR</dc:title>
  <dc:creator>melanie TAMODARANE</dc:creator>
  <cp:lastModifiedBy>melanie</cp:lastModifiedBy>
  <cp:revision>46</cp:revision>
  <dcterms:created xsi:type="dcterms:W3CDTF">2011-05-18T14:26:33Z</dcterms:created>
  <dcterms:modified xsi:type="dcterms:W3CDTF">2018-12-12T14:29:51Z</dcterms:modified>
</cp:coreProperties>
</file>